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5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3183FD0-2AC8-4F5B-BE50-594B5EAB5A8F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8F3CD2F-1F6F-4459-8564-1B6DE3EFF5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3246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Директорія УНР. </a:t>
            </a:r>
            <a:br>
              <a:rPr lang="uk-UA" dirty="0" smtClean="0"/>
            </a:br>
            <a:r>
              <a:rPr lang="uk-UA" dirty="0" smtClean="0"/>
              <a:t>ЇЇ зовнішня та внутрішня політика</a:t>
            </a:r>
            <a:endParaRPr lang="ru-RU" dirty="0"/>
          </a:p>
        </p:txBody>
      </p:sp>
      <p:pic>
        <p:nvPicPr>
          <p:cNvPr id="1026" name="Picture 2" descr="герб ун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4392488" cy="429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10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Суперечлива внутрішня політика, не вирішене аграрне питання.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Позбавлення політичних прав значної частини українських громадян.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Розквіт отаманства, наростання анархії в суспільстві.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Особисте протистояння В.Винниченка та С.Петлюри.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Неспроможність стати на перешкоді єврейських погромів.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Незадовільна підготовка та організації армії.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Закриття національних установ, створених за часів гетьманату.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Складна зовнішньополітична ситуація ( на території України йшла боротьба військ Радянської Росії, з білогвардійцями, Антантою, поляками</a:t>
            </a:r>
            <a:r>
              <a:rPr lang="uk-UA" dirty="0" smtClean="0"/>
              <a:t>)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Причини поразки Директорії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58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lnSpc>
                <a:spcPct val="150000"/>
              </a:lnSpc>
              <a:buNone/>
            </a:pPr>
            <a:r>
              <a:rPr lang="uk-UA" sz="8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</a:t>
            </a:r>
          </a:p>
          <a:p>
            <a:pPr marL="45720" indent="0" algn="ctr">
              <a:lnSpc>
                <a:spcPct val="150000"/>
              </a:lnSpc>
              <a:buNone/>
            </a:pPr>
            <a:r>
              <a:rPr lang="uk-UA" sz="8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uk-UA" sz="8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uk-UA" sz="8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ru-RU" sz="8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7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/>
              <a:buChar char=""/>
              <a:defRPr/>
            </a:pPr>
            <a:r>
              <a:rPr lang="uk-UA" sz="2400" dirty="0"/>
              <a:t>До складу Українського національного союзу увійшли:</a:t>
            </a:r>
          </a:p>
          <a:p>
            <a:pPr>
              <a:buFont typeface="Wingdings 2"/>
              <a:buChar char=""/>
              <a:defRPr/>
            </a:pPr>
            <a:r>
              <a:rPr lang="uk-UA" sz="2400" dirty="0"/>
              <a:t>Українська партія соціалістів – федералістів;</a:t>
            </a:r>
          </a:p>
          <a:p>
            <a:pPr>
              <a:buFont typeface="Wingdings 2"/>
              <a:buChar char=""/>
              <a:defRPr/>
            </a:pPr>
            <a:r>
              <a:rPr lang="uk-UA" sz="2400" dirty="0"/>
              <a:t>Українська партія </a:t>
            </a:r>
            <a:r>
              <a:rPr lang="uk-UA" sz="2400" dirty="0" err="1"/>
              <a:t>соціал</a:t>
            </a:r>
            <a:r>
              <a:rPr lang="uk-UA" sz="2400" dirty="0"/>
              <a:t> – самостійників;</a:t>
            </a:r>
          </a:p>
          <a:p>
            <a:pPr>
              <a:buFont typeface="Wingdings 2"/>
              <a:buChar char=""/>
              <a:defRPr/>
            </a:pPr>
            <a:r>
              <a:rPr lang="uk-UA" sz="2400" dirty="0"/>
              <a:t>Українська партія </a:t>
            </a:r>
            <a:r>
              <a:rPr lang="uk-UA" sz="2400" dirty="0" err="1"/>
              <a:t>соціал</a:t>
            </a:r>
            <a:r>
              <a:rPr lang="uk-UA" sz="2400" dirty="0"/>
              <a:t> – демократів.</a:t>
            </a:r>
          </a:p>
          <a:p>
            <a:pPr>
              <a:buFont typeface="Wingdings 2"/>
              <a:buChar char=""/>
              <a:defRPr/>
            </a:pPr>
            <a:r>
              <a:rPr lang="uk-UA" sz="2400" dirty="0"/>
              <a:t>До УНС приєдналися також Селянська спілка, Всеукраїнська учительська спілка, Центральний кооперативний комітет.</a:t>
            </a:r>
          </a:p>
          <a:p>
            <a:pPr>
              <a:buFont typeface="Wingdings 2"/>
              <a:buChar char=""/>
              <a:defRPr/>
            </a:pPr>
            <a:r>
              <a:rPr lang="uk-UA" sz="2400" dirty="0"/>
              <a:t>Очолив УНС А.</a:t>
            </a:r>
            <a:r>
              <a:rPr lang="uk-UA" sz="2400" dirty="0" err="1"/>
              <a:t>Нікольський</a:t>
            </a:r>
            <a:r>
              <a:rPr lang="uk-UA" sz="2400" dirty="0"/>
              <a:t>.</a:t>
            </a:r>
            <a:endParaRPr lang="ru-RU" sz="24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Утворення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Українського</a:t>
            </a:r>
            <a:r>
              <a:rPr lang="ru-RU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національного</a:t>
            </a:r>
            <a:r>
              <a:rPr lang="ru-RU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союзу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364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752" y="1527048"/>
            <a:ext cx="8662736" cy="4572000"/>
          </a:xfrm>
        </p:spPr>
        <p:txBody>
          <a:bodyPr>
            <a:normAutofit/>
          </a:bodyPr>
          <a:lstStyle/>
          <a:p>
            <a:pPr>
              <a:buFont typeface="Wingdings 2"/>
              <a:buChar char=""/>
              <a:defRPr/>
            </a:pPr>
            <a:r>
              <a:rPr lang="uk-UA" sz="2000" dirty="0"/>
              <a:t>Невдалі переговори гетьмана П.Скоропадського з УНС.</a:t>
            </a:r>
          </a:p>
          <a:p>
            <a:pPr>
              <a:buFont typeface="Wingdings 2"/>
              <a:buChar char=""/>
              <a:defRPr/>
            </a:pPr>
            <a:r>
              <a:rPr lang="uk-UA" sz="2000" dirty="0"/>
              <a:t>Революція в Німеччині, поразка її у І світовій війні, підписання 11.11.1918 р. </a:t>
            </a:r>
            <a:r>
              <a:rPr lang="uk-UA" sz="2000" dirty="0" err="1" smtClean="0"/>
              <a:t>Комп</a:t>
            </a:r>
            <a:r>
              <a:rPr lang="en-US" sz="2000" dirty="0" smtClean="0"/>
              <a:t>’</a:t>
            </a:r>
            <a:r>
              <a:rPr lang="uk-UA" sz="2000" dirty="0" err="1" smtClean="0"/>
              <a:t>єнського</a:t>
            </a:r>
            <a:r>
              <a:rPr lang="uk-UA" sz="2000" dirty="0" smtClean="0"/>
              <a:t> </a:t>
            </a:r>
            <a:r>
              <a:rPr lang="uk-UA" sz="2000" dirty="0" err="1" smtClean="0"/>
              <a:t>перемир</a:t>
            </a:r>
            <a:r>
              <a:rPr lang="en-US" sz="2000" dirty="0" smtClean="0"/>
              <a:t>’</a:t>
            </a:r>
            <a:r>
              <a:rPr lang="uk-UA" sz="2000" dirty="0" smtClean="0"/>
              <a:t>я</a:t>
            </a:r>
            <a:r>
              <a:rPr lang="uk-UA" sz="2000" dirty="0"/>
              <a:t>.</a:t>
            </a:r>
          </a:p>
          <a:p>
            <a:pPr>
              <a:buFont typeface="Wingdings 2"/>
              <a:buChar char=""/>
              <a:defRPr/>
            </a:pPr>
            <a:r>
              <a:rPr lang="uk-UA" sz="2000" dirty="0"/>
              <a:t>13.11.1918р. Росія анулювала Брест – Литовський мирний договір і відмовилася </a:t>
            </a:r>
            <a:r>
              <a:rPr lang="uk-UA" sz="2000" dirty="0" smtClean="0"/>
              <a:t>визнавати України</a:t>
            </a:r>
          </a:p>
          <a:p>
            <a:pPr>
              <a:buFont typeface="Wingdings 2"/>
              <a:buChar char=""/>
              <a:defRPr/>
            </a:pPr>
            <a:r>
              <a:rPr lang="uk-UA" sz="2000" dirty="0"/>
              <a:t>Невдалі переговори гетьмана П.Скоропадського з УНС.</a:t>
            </a:r>
          </a:p>
          <a:p>
            <a:pPr>
              <a:buFont typeface="Wingdings 2"/>
              <a:buChar char=""/>
              <a:defRPr/>
            </a:pPr>
            <a:r>
              <a:rPr lang="uk-UA" sz="2000" dirty="0"/>
              <a:t>Революція в Німеччині, поразка її у І світовій війні, підписання 11.11.1918 р. </a:t>
            </a:r>
            <a:r>
              <a:rPr lang="uk-UA" sz="2000" dirty="0" err="1" smtClean="0"/>
              <a:t>Комп</a:t>
            </a:r>
            <a:r>
              <a:rPr lang="en-US" sz="2000" dirty="0" smtClean="0"/>
              <a:t>’</a:t>
            </a:r>
            <a:r>
              <a:rPr lang="uk-UA" sz="2000" dirty="0" err="1" smtClean="0"/>
              <a:t>єнського</a:t>
            </a:r>
            <a:r>
              <a:rPr lang="uk-UA" sz="2000" dirty="0" smtClean="0"/>
              <a:t> </a:t>
            </a:r>
            <a:r>
              <a:rPr lang="uk-UA" sz="2000" dirty="0" err="1" smtClean="0"/>
              <a:t>перемир</a:t>
            </a:r>
            <a:r>
              <a:rPr lang="en-US" sz="2000" dirty="0" smtClean="0"/>
              <a:t>’</a:t>
            </a:r>
            <a:r>
              <a:rPr lang="uk-UA" sz="2000" dirty="0" smtClean="0"/>
              <a:t>я</a:t>
            </a:r>
            <a:r>
              <a:rPr lang="uk-UA" sz="2000" dirty="0"/>
              <a:t>.</a:t>
            </a:r>
          </a:p>
          <a:p>
            <a:pPr>
              <a:buFont typeface="Wingdings 2"/>
              <a:buChar char=""/>
              <a:defRPr/>
            </a:pPr>
            <a:r>
              <a:rPr lang="uk-UA" sz="2000" dirty="0"/>
              <a:t>13.11.1918р. Росія анулювала Брест – Литовський мирний договір і відмовилася визнавати незалежність України</a:t>
            </a:r>
            <a:endParaRPr lang="ru-RU" sz="2000" dirty="0"/>
          </a:p>
          <a:p>
            <a:pPr>
              <a:buFont typeface="Wingdings 2"/>
              <a:buChar char=""/>
              <a:defRPr/>
            </a:pP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Утворення Директорії</a:t>
            </a:r>
            <a:endParaRPr lang="ru-RU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58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                                                                  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                                      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        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sz="18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Директорія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628800"/>
            <a:ext cx="48965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err="1" smtClean="0"/>
              <a:t>Травень</a:t>
            </a:r>
            <a:r>
              <a:rPr lang="ru-RU" dirty="0" smtClean="0"/>
              <a:t>  1918р. -  </a:t>
            </a:r>
            <a:r>
              <a:rPr lang="ru-RU" dirty="0" err="1"/>
              <a:t>у</a:t>
            </a:r>
            <a:r>
              <a:rPr lang="ru-RU" dirty="0" err="1" smtClean="0"/>
              <a:t>творення</a:t>
            </a:r>
            <a:r>
              <a:rPr lang="ru-RU" dirty="0" smtClean="0"/>
              <a:t>   </a:t>
            </a:r>
            <a:r>
              <a:rPr lang="ru-RU" dirty="0" err="1"/>
              <a:t>У</a:t>
            </a:r>
            <a:r>
              <a:rPr lang="ru-RU" dirty="0" err="1" smtClean="0"/>
              <a:t>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національно-державого</a:t>
            </a:r>
            <a:r>
              <a:rPr lang="ru-RU" dirty="0" smtClean="0"/>
              <a:t> </a:t>
            </a:r>
            <a:r>
              <a:rPr lang="uk-UA" dirty="0" smtClean="0"/>
              <a:t>союзу. </a:t>
            </a:r>
          </a:p>
          <a:p>
            <a:pPr algn="ctr"/>
            <a:r>
              <a:rPr lang="uk-UA" sz="2000" dirty="0" smtClean="0">
                <a:solidFill>
                  <a:schemeClr val="bg1"/>
                </a:solidFill>
              </a:rPr>
              <a:t>( А.</a:t>
            </a:r>
            <a:r>
              <a:rPr lang="uk-UA" sz="2000" dirty="0" err="1" smtClean="0">
                <a:solidFill>
                  <a:schemeClr val="bg1"/>
                </a:solidFill>
              </a:rPr>
              <a:t>Нікольський</a:t>
            </a:r>
            <a:r>
              <a:rPr lang="uk-UA" sz="2000" dirty="0" smtClean="0">
                <a:solidFill>
                  <a:schemeClr val="bg1"/>
                </a:solidFill>
              </a:rPr>
              <a:t> )</a:t>
            </a:r>
            <a:endParaRPr lang="ru-RU" sz="2000" dirty="0" smtClean="0">
              <a:solidFill>
                <a:schemeClr val="bg1"/>
              </a:solidFill>
            </a:endParaRPr>
          </a:p>
          <a:p>
            <a:endParaRPr lang="ru-RU" sz="4000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59832" y="3068960"/>
            <a:ext cx="525658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</a:rPr>
              <a:t>Серпень 1918р. – перетворення УНДС на Український національний союз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</a:rPr>
              <a:t>( В.Винниченко 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44008" y="4437112"/>
            <a:ext cx="417646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</a:rPr>
              <a:t>14 листопада 1918р. – утворення Директорії на чолі з В. Винниченком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48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ru-RU" sz="1600" dirty="0" smtClean="0">
              <a:latin typeface="Franklin Gothic Book"/>
            </a:endParaRPr>
          </a:p>
          <a:p>
            <a:pPr marL="45720" indent="0">
              <a:buNone/>
            </a:pPr>
            <a:endParaRPr lang="ru-RU" sz="1600" dirty="0">
              <a:latin typeface="Franklin Gothic Book"/>
            </a:endParaRPr>
          </a:p>
          <a:p>
            <a:pPr marL="45720" indent="0">
              <a:buNone/>
            </a:pPr>
            <a:endParaRPr lang="ru-RU" sz="1600" dirty="0" smtClean="0">
              <a:latin typeface="Franklin Gothic Book"/>
            </a:endParaRPr>
          </a:p>
          <a:p>
            <a:pPr marL="45720" indent="0">
              <a:buNone/>
            </a:pPr>
            <a:endParaRPr lang="ru-RU" sz="1600" dirty="0">
              <a:latin typeface="Franklin Gothic Book"/>
            </a:endParaRPr>
          </a:p>
          <a:p>
            <a:pPr marL="45720" indent="0">
              <a:buNone/>
            </a:pPr>
            <a:endParaRPr lang="ru-RU" sz="1600" dirty="0" smtClean="0">
              <a:latin typeface="Franklin Gothic Book"/>
            </a:endParaRPr>
          </a:p>
          <a:p>
            <a:pPr marL="45720" indent="0">
              <a:buNone/>
            </a:pPr>
            <a:endParaRPr lang="ru-RU" sz="1600" dirty="0" smtClean="0">
              <a:latin typeface="Franklin Gothic Book"/>
            </a:endParaRPr>
          </a:p>
          <a:p>
            <a:pPr marL="45720" indent="0">
              <a:buNone/>
            </a:pPr>
            <a:r>
              <a:rPr lang="ru-RU" sz="1400" i="1" dirty="0">
                <a:latin typeface="Franklin Gothic Book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Franklin Gothic Book"/>
                <a:cs typeface="Times New Roman" panose="02020603050405020304" pitchFamily="18" charset="0"/>
              </a:rPr>
              <a:t>                              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Федір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Швець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Андрій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Макаренко</a:t>
            </a:r>
          </a:p>
          <a:p>
            <a:pPr marL="45720" indent="0">
              <a:buNone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та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Симон Петлюра в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Кам'янці-Подільському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1919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uk-UA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uk-UA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uk-UA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sz="1600" dirty="0" smtClean="0">
                <a:latin typeface="Franklin Gothic Book"/>
              </a:rPr>
              <a:t>В</a:t>
            </a:r>
            <a:r>
              <a:rPr lang="uk-UA" sz="1600" dirty="0">
                <a:latin typeface="Franklin Gothic Book"/>
              </a:rPr>
              <a:t>. </a:t>
            </a:r>
            <a:r>
              <a:rPr lang="uk-UA" sz="1600" dirty="0" smtClean="0">
                <a:latin typeface="Franklin Gothic Book"/>
              </a:rPr>
              <a:t>Винниченко                                                                  </a:t>
            </a:r>
            <a:r>
              <a:rPr lang="ru-RU" sz="1600" dirty="0" err="1">
                <a:latin typeface="Franklin Gothic Book"/>
              </a:rPr>
              <a:t>Андрієвський</a:t>
            </a:r>
            <a:r>
              <a:rPr lang="ru-RU" sz="1600" dirty="0">
                <a:latin typeface="Franklin Gothic Book"/>
              </a:rPr>
              <a:t> </a:t>
            </a:r>
          </a:p>
          <a:p>
            <a:pPr marL="45720" indent="0" algn="ctr">
              <a:buNone/>
            </a:pPr>
            <a:r>
              <a:rPr lang="ru-RU" sz="1600" dirty="0" smtClean="0">
                <a:latin typeface="Franklin Gothic Book"/>
              </a:rPr>
              <a:t>                                                                          </a:t>
            </a:r>
            <a:r>
              <a:rPr lang="ru-RU" sz="1600" dirty="0" err="1" smtClean="0">
                <a:latin typeface="Franklin Gothic Book"/>
              </a:rPr>
              <a:t>Опанас</a:t>
            </a:r>
            <a:r>
              <a:rPr lang="ru-RU" sz="1600" dirty="0" smtClean="0">
                <a:latin typeface="Franklin Gothic Book"/>
              </a:rPr>
              <a:t> </a:t>
            </a:r>
            <a:r>
              <a:rPr lang="ru-RU" sz="1600" dirty="0">
                <a:latin typeface="Franklin Gothic Book"/>
              </a:rPr>
              <a:t>(</a:t>
            </a:r>
            <a:r>
              <a:rPr lang="ru-RU" sz="1600" dirty="0" err="1">
                <a:latin typeface="Franklin Gothic Book"/>
              </a:rPr>
              <a:t>Панас</a:t>
            </a:r>
            <a:r>
              <a:rPr lang="ru-RU" sz="1600" dirty="0">
                <a:latin typeface="Franklin Gothic Book"/>
              </a:rPr>
              <a:t>) Михайлович</a:t>
            </a:r>
          </a:p>
          <a:p>
            <a:pPr marL="45720" indent="0">
              <a:buNone/>
            </a:pPr>
            <a:endParaRPr lang="ru-RU" sz="1600" dirty="0">
              <a:latin typeface="Franklin Gothic Book"/>
            </a:endParaRPr>
          </a:p>
          <a:p>
            <a:pPr marL="45720" indent="0">
              <a:buNone/>
            </a:pP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Керівники Директорії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1324" y="1196752"/>
            <a:ext cx="34956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2132856"/>
            <a:ext cx="2193925" cy="29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04248" y="2115293"/>
            <a:ext cx="2110114" cy="295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638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9999" y="0"/>
            <a:ext cx="94683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83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Скасування Гетьманщини, звільнення всіх чиновників, призначених при  гетьмані. Відновлення УНР.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Директорія – тимчасова верховна влада до скликання Конгресу трудового народу України.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Влада в УНР належить народу у формі трудових рад селян, робітників та інтелігенції, а експлуататорські класи позбавляються права голосу.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Скасування великих землеволодінь, передача землі селянам без викупу.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Проголошення 8 – годинного робочого дня та демократичних свобод.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/>
              <a:t>Налагодження міжнародних відносин на засадах нейтралітету та мирного співіснування з усіма країнами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положення Декларації Директорії УНР ( 26.12.1918р)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74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uk-UA" sz="1800" dirty="0" smtClean="0"/>
              <a:t> </a:t>
            </a:r>
            <a:r>
              <a:rPr lang="uk-UA" sz="1800" dirty="0">
                <a:latin typeface="Franklin Gothic Book"/>
              </a:rPr>
              <a:t>16.11.1918р. флот </a:t>
            </a:r>
            <a:r>
              <a:rPr lang="uk-UA" sz="1800" dirty="0" smtClean="0">
                <a:latin typeface="Franklin Gothic Book"/>
              </a:rPr>
              <a:t>Антанти увійшов  у Чорне море і висадив війська –в </a:t>
            </a:r>
            <a:r>
              <a:rPr lang="uk-UA" sz="1800" dirty="0">
                <a:latin typeface="Franklin Gothic Book"/>
              </a:rPr>
              <a:t>Одесі ( 45тис.),  в Криму ( 10 тис</a:t>
            </a:r>
            <a:r>
              <a:rPr lang="uk-UA" sz="1800" dirty="0" smtClean="0">
                <a:latin typeface="Franklin Gothic Book"/>
              </a:rPr>
              <a:t>.)За </a:t>
            </a:r>
            <a:r>
              <a:rPr lang="uk-UA" sz="1800" dirty="0">
                <a:latin typeface="Franklin Gothic Book"/>
              </a:rPr>
              <a:t>згодою Антанти у Криму було створено </a:t>
            </a:r>
            <a:r>
              <a:rPr lang="uk-UA" sz="1800" dirty="0" smtClean="0">
                <a:latin typeface="Franklin Gothic Book"/>
              </a:rPr>
              <a:t>Військовий </a:t>
            </a:r>
            <a:r>
              <a:rPr lang="uk-UA" sz="1800" dirty="0">
                <a:latin typeface="Franklin Gothic Book"/>
              </a:rPr>
              <a:t>уряд </a:t>
            </a:r>
            <a:r>
              <a:rPr lang="uk-UA" sz="1800" dirty="0" smtClean="0">
                <a:latin typeface="Franklin Gothic Book"/>
              </a:rPr>
              <a:t>Півдня </a:t>
            </a:r>
            <a:r>
              <a:rPr lang="uk-UA" sz="1800" dirty="0">
                <a:latin typeface="Franklin Gothic Book"/>
              </a:rPr>
              <a:t>Росії </a:t>
            </a:r>
            <a:r>
              <a:rPr lang="uk-UA" sz="1800" dirty="0" smtClean="0">
                <a:latin typeface="Franklin Gothic Book"/>
              </a:rPr>
              <a:t>на </a:t>
            </a:r>
            <a:r>
              <a:rPr lang="uk-UA" sz="1800" dirty="0">
                <a:latin typeface="Franklin Gothic Book"/>
              </a:rPr>
              <a:t>чолі з Денікіним</a:t>
            </a:r>
            <a:r>
              <a:rPr lang="uk-UA" sz="1400" dirty="0" smtClean="0">
                <a:latin typeface="Franklin Gothic Book"/>
              </a:rPr>
              <a:t>.</a:t>
            </a:r>
          </a:p>
          <a:p>
            <a:pPr marL="45720" indent="0">
              <a:buNone/>
            </a:pPr>
            <a:endParaRPr lang="ru-RU" sz="1400" dirty="0">
              <a:latin typeface="Franklin Gothic Book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Інтервенція</a:t>
            </a:r>
            <a:r>
              <a:rPr lang="ru-RU" dirty="0"/>
              <a:t> </a:t>
            </a:r>
            <a:r>
              <a:rPr lang="ru-RU" dirty="0" err="1"/>
              <a:t>Антанти</a:t>
            </a:r>
            <a:r>
              <a:rPr lang="ru-RU" dirty="0"/>
              <a:t> на </a:t>
            </a:r>
            <a:r>
              <a:rPr lang="ru-RU" dirty="0" err="1"/>
              <a:t>півдні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2708920"/>
            <a:ext cx="5544616" cy="401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997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Українські </a:t>
            </a:r>
            <a:r>
              <a:rPr lang="uk-UA" dirty="0" err="1">
                <a:solidFill>
                  <a:srgbClr val="C00000"/>
                </a:solidFill>
              </a:rPr>
              <a:t>соціал</a:t>
            </a:r>
            <a:r>
              <a:rPr lang="uk-UA" dirty="0">
                <a:solidFill>
                  <a:srgbClr val="C00000"/>
                </a:solidFill>
              </a:rPr>
              <a:t> – демократи:</a:t>
            </a: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dirty="0" smtClean="0">
                <a:solidFill>
                  <a:srgbClr val="C00000"/>
                </a:solidFill>
              </a:rPr>
              <a:t>В.Винниченко</a:t>
            </a:r>
            <a:r>
              <a:rPr lang="uk-UA" dirty="0">
                <a:solidFill>
                  <a:srgbClr val="C00000"/>
                </a:solidFill>
              </a:rPr>
              <a:t>, В.</a:t>
            </a:r>
            <a:r>
              <a:rPr lang="uk-UA" dirty="0" err="1">
                <a:solidFill>
                  <a:srgbClr val="C00000"/>
                </a:solidFill>
              </a:rPr>
              <a:t>Чехівський</a:t>
            </a:r>
            <a:r>
              <a:rPr lang="uk-UA" dirty="0">
                <a:solidFill>
                  <a:srgbClr val="C00000"/>
                </a:solidFill>
              </a:rPr>
              <a:t> – проти рад як форми влади, </a:t>
            </a:r>
            <a:r>
              <a:rPr lang="uk-UA" dirty="0" smtClean="0">
                <a:solidFill>
                  <a:srgbClr val="C00000"/>
                </a:solidFill>
              </a:rPr>
              <a:t>   порозуміння </a:t>
            </a:r>
            <a:r>
              <a:rPr lang="uk-UA" dirty="0">
                <a:solidFill>
                  <a:srgbClr val="C00000"/>
                </a:solidFill>
              </a:rPr>
              <a:t>з Москвою;</a:t>
            </a: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dirty="0">
                <a:solidFill>
                  <a:srgbClr val="C00000"/>
                </a:solidFill>
              </a:rPr>
              <a:t>С.Петлюра – визнання рад як форми влади; орієнтація на </a:t>
            </a:r>
            <a:r>
              <a:rPr lang="uk-UA" dirty="0" smtClean="0">
                <a:solidFill>
                  <a:srgbClr val="C00000"/>
                </a:solidFill>
              </a:rPr>
              <a:t>Антанту.</a:t>
            </a: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uk-UA" dirty="0">
              <a:solidFill>
                <a:srgbClr val="C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Українські есери:</a:t>
            </a: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dirty="0">
                <a:solidFill>
                  <a:srgbClr val="C00000"/>
                </a:solidFill>
              </a:rPr>
              <a:t>Ради як форма влади;</a:t>
            </a: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dirty="0">
                <a:solidFill>
                  <a:srgbClr val="C00000"/>
                </a:solidFill>
              </a:rPr>
              <a:t>Представництво селян у радах відповідно його кількісному складу.</a:t>
            </a:r>
            <a:endParaRPr lang="ru-RU" dirty="0">
              <a:solidFill>
                <a:srgbClr val="C00000"/>
              </a:solidFill>
            </a:endParaRP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uk-UA" dirty="0" smtClean="0">
              <a:solidFill>
                <a:srgbClr val="C00000"/>
              </a:solidFill>
            </a:endParaRPr>
          </a:p>
          <a:p>
            <a:r>
              <a:rPr lang="uk-UA" b="1" dirty="0">
                <a:solidFill>
                  <a:srgbClr val="C00000"/>
                </a:solidFill>
                <a:latin typeface="Franklin Gothic Book"/>
              </a:rPr>
              <a:t>Січень 1919р. – нарада представників політичних партій, де була зроблена невдала спроба про вироблення спільного погляду на організацію майбутньої влади та вироблення рекомендацій Трудовому конгресу.</a:t>
            </a:r>
          </a:p>
          <a:p>
            <a:r>
              <a:rPr lang="uk-UA" b="1" dirty="0">
                <a:solidFill>
                  <a:srgbClr val="C00000"/>
                </a:solidFill>
                <a:latin typeface="Franklin Gothic Book"/>
              </a:rPr>
              <a:t>23 січня 1919р. – </a:t>
            </a:r>
            <a:r>
              <a:rPr lang="uk-UA" b="1" dirty="0" err="1">
                <a:solidFill>
                  <a:srgbClr val="C00000"/>
                </a:solidFill>
                <a:latin typeface="Franklin Gothic Book"/>
              </a:rPr>
              <a:t>з»їзд</a:t>
            </a:r>
            <a:r>
              <a:rPr lang="uk-UA" b="1" dirty="0">
                <a:solidFill>
                  <a:srgbClr val="C00000"/>
                </a:solidFill>
                <a:latin typeface="Franklin Gothic Book"/>
              </a:rPr>
              <a:t> Трудового конгресу.</a:t>
            </a:r>
            <a:endParaRPr lang="ru-RU" b="1" dirty="0">
              <a:solidFill>
                <a:srgbClr val="C00000"/>
              </a:solidFill>
              <a:latin typeface="Franklin Gothic Book"/>
            </a:endParaRP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Позиція</a:t>
            </a:r>
            <a:r>
              <a:rPr lang="ru-RU" dirty="0"/>
              <a:t>  </a:t>
            </a:r>
            <a:r>
              <a:rPr lang="ru-RU" dirty="0" err="1"/>
              <a:t>українських</a:t>
            </a:r>
            <a:r>
              <a:rPr lang="ru-RU" dirty="0"/>
              <a:t>  </a:t>
            </a:r>
            <a:r>
              <a:rPr lang="ru-RU" dirty="0" err="1"/>
              <a:t>партій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207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81</TotalTime>
  <Words>516</Words>
  <Application>Microsoft Office PowerPoint</Application>
  <PresentationFormat>Экран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Сетка</vt:lpstr>
      <vt:lpstr>Директорія УНР.  ЇЇ зовнішня та внутрішня політика</vt:lpstr>
      <vt:lpstr>Утворення Українського національного союзу.</vt:lpstr>
      <vt:lpstr>Утворення Директорії</vt:lpstr>
      <vt:lpstr>Директорія </vt:lpstr>
      <vt:lpstr>Керівники Директорії</vt:lpstr>
      <vt:lpstr>Презентация PowerPoint</vt:lpstr>
      <vt:lpstr>Основні положення Декларації Директорії УНР ( 26.12.1918р)</vt:lpstr>
      <vt:lpstr>Інтервенція Антанти на півдні України.</vt:lpstr>
      <vt:lpstr>Позиція  українських  партій.</vt:lpstr>
      <vt:lpstr>Причини поразки Директорії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2014-10-30T16:55:41Z</dcterms:created>
  <dcterms:modified xsi:type="dcterms:W3CDTF">2014-10-30T18:17:38Z</dcterms:modified>
</cp:coreProperties>
</file>